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3"/>
  </p:notesMasterIdLst>
  <p:sldIdLst>
    <p:sldId id="256" r:id="rId2"/>
    <p:sldId id="257" r:id="rId3"/>
    <p:sldId id="268" r:id="rId4"/>
    <p:sldId id="258" r:id="rId5"/>
    <p:sldId id="259" r:id="rId6"/>
    <p:sldId id="260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262" r:id="rId15"/>
    <p:sldId id="263" r:id="rId16"/>
    <p:sldId id="264" r:id="rId17"/>
    <p:sldId id="265" r:id="rId18"/>
    <p:sldId id="266" r:id="rId19"/>
    <p:sldId id="267" r:id="rId20"/>
    <p:sldId id="281" r:id="rId21"/>
    <p:sldId id="269" r:id="rId22"/>
    <p:sldId id="282" r:id="rId23"/>
    <p:sldId id="283" r:id="rId24"/>
    <p:sldId id="284" r:id="rId25"/>
    <p:sldId id="290" r:id="rId26"/>
    <p:sldId id="291" r:id="rId27"/>
    <p:sldId id="292" r:id="rId28"/>
    <p:sldId id="293" r:id="rId29"/>
    <p:sldId id="294" r:id="rId30"/>
    <p:sldId id="295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7"/>
    <p:restoredTop sz="89048" autoAdjust="0"/>
  </p:normalViewPr>
  <p:slideViewPr>
    <p:cSldViewPr snapToGrid="0" snapToObjects="1">
      <p:cViewPr varScale="1">
        <p:scale>
          <a:sx n="66" d="100"/>
          <a:sy n="66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E0605-1CE8-6047-9B96-9CD149E2894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C7B19-1BC6-4345-BC26-DF20E5E6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36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stack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special area of computer's memory which stores temporary variables created by a 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program counter (PC)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CPU register in the computer 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has the address of the next instruction to be executed from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C7B19-1BC6-4345-BC26-DF20E5E63D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0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space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amount of memory allocated for all possible addresses for a computational entity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such as a device, a file, a server, or a networked computer.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C7B19-1BC6-4345-BC26-DF20E5E63D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User-level threads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an extremely specialized scheduling 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C7B19-1BC6-4345-BC26-DF20E5E63D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3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EBDAF85-87C3-C64B-844C-EE91B6DCC0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4F46BEA-FF16-D04F-A907-AB3127DEA389}" type="slidenum">
              <a:rPr lang="en-US" altLang="en-US">
                <a:latin typeface="Helvetica" pitchFamily="2" charset="0"/>
              </a:rPr>
              <a:pPr/>
              <a:t>20</a:t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2D8B15-B407-554A-A22C-8E7D2C5D8F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1ABBD60-B15D-3D43-B65B-03E88AD26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4490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API=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Programming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C7B19-1BC6-4345-BC26-DF20E5E63D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53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3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3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5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6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1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8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1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5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2744F-C9C3-B547-B879-AEB679067D7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DC9E9-6F3A-1847-9B2C-BCE7A8A96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1710-E565-9D49-B66F-078DF6D0B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Threads (operating System)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4F260-9730-154E-8138-F0089C9DE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4" y="4214239"/>
            <a:ext cx="8148060" cy="1126283"/>
          </a:xfrm>
        </p:spPr>
        <p:txBody>
          <a:bodyPr/>
          <a:lstStyle/>
          <a:p>
            <a:pPr algn="r"/>
            <a:r>
              <a:rPr lang="en-US" b="1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914902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schedulers were designed to provide the illusion of parallelism by rapidly switching between processes in the system, </a:t>
            </a:r>
          </a:p>
          <a:p>
            <a:r>
              <a:rPr lang="en-US" dirty="0"/>
              <a:t>thereby allowing each process to make progress. </a:t>
            </a:r>
          </a:p>
          <a:p>
            <a:r>
              <a:rPr lang="en-US" dirty="0"/>
              <a:t>Such processes were running concurrently, but not in parallel </a:t>
            </a:r>
          </a:p>
          <a:p>
            <a:r>
              <a:rPr lang="en-US" dirty="0"/>
              <a:t>Systems have grown from tens of threads to thousands of threads, </a:t>
            </a:r>
          </a:p>
          <a:p>
            <a:r>
              <a:rPr lang="en-US" dirty="0"/>
              <a:t>CPU designers have improved system performance by adding hardware to improve thread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03387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Multicore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general, five areas present challenges in programming for multicore</a:t>
            </a:r>
            <a:br>
              <a:rPr lang="en-US" dirty="0"/>
            </a:br>
            <a:r>
              <a:rPr lang="en-US" dirty="0"/>
              <a:t>systems: </a:t>
            </a:r>
          </a:p>
          <a:p>
            <a:pPr lvl="1"/>
            <a:r>
              <a:rPr lang="en-US" b="1" dirty="0"/>
              <a:t>Identifying tasks</a:t>
            </a:r>
            <a:r>
              <a:rPr lang="en-US" dirty="0"/>
              <a:t>. This involves examining applications to find areas that can be divided into separate, concurrent tasks. </a:t>
            </a:r>
          </a:p>
          <a:p>
            <a:pPr lvl="1"/>
            <a:r>
              <a:rPr lang="en-US" b="1" dirty="0"/>
              <a:t>Balance</a:t>
            </a:r>
            <a:r>
              <a:rPr lang="en-US" dirty="0"/>
              <a:t>. While identifying tasks that can run in parallel, programmers must also ensure that the tasks perform equal work of equal value. </a:t>
            </a:r>
          </a:p>
          <a:p>
            <a:pPr lvl="1"/>
            <a:r>
              <a:rPr lang="en-US" b="1" dirty="0"/>
              <a:t>Data splitting</a:t>
            </a:r>
            <a:r>
              <a:rPr lang="en-US" dirty="0"/>
              <a:t>. Just as applications are divided into separate tasks, the data accessed and manipulated by the tasks must be divided to run on separate cores. </a:t>
            </a:r>
          </a:p>
          <a:p>
            <a:pPr lvl="1"/>
            <a:r>
              <a:rPr lang="en-US" b="1" dirty="0"/>
              <a:t>Data dependency</a:t>
            </a:r>
            <a:r>
              <a:rPr lang="en-US" dirty="0"/>
              <a:t>. The data accessed by the tasks must be examined for</a:t>
            </a:r>
            <a:br>
              <a:rPr lang="en-US" dirty="0"/>
            </a:br>
            <a:r>
              <a:rPr lang="en-US" dirty="0"/>
              <a:t>dependencies between two or more tasks. When one task depends on data from another, programmers must ensure that the execution of the tasks is synchronized to accommodate the data dependency </a:t>
            </a:r>
          </a:p>
        </p:txBody>
      </p:sp>
    </p:spTree>
    <p:extLst>
      <p:ext uri="{BB962C8B-B14F-4D97-AF65-F5344CB8AC3E}">
        <p14:creationId xmlns:p14="http://schemas.microsoft.com/office/powerpoint/2010/main" val="143607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Testing and debugging</a:t>
            </a:r>
            <a:r>
              <a:rPr lang="en-US" dirty="0"/>
              <a:t>. When a program is running in parallel on multiple cores, many different execution paths are possible. Testing and debugging such concurrent programs is inherently more difficult than testing and debugging single-threaded applications.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6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Parallelism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general, there are two types of parallelism: data parallelism and task parallelism. </a:t>
            </a:r>
          </a:p>
          <a:p>
            <a:r>
              <a:rPr lang="en-US" b="1" dirty="0"/>
              <a:t>Data parallelism </a:t>
            </a:r>
            <a:r>
              <a:rPr lang="en-US" dirty="0"/>
              <a:t>focuses on distributing subsets of the same data across multiple computing cores and performing the same operation on each core. </a:t>
            </a:r>
          </a:p>
          <a:p>
            <a:r>
              <a:rPr lang="en-US" b="1" dirty="0"/>
              <a:t>Task parallelism </a:t>
            </a:r>
            <a:r>
              <a:rPr lang="en-US" dirty="0"/>
              <a:t>involves distributing not data but tasks (threads) across</a:t>
            </a:r>
            <a:br>
              <a:rPr lang="en-US" dirty="0"/>
            </a:br>
            <a:r>
              <a:rPr lang="en-US" dirty="0"/>
              <a:t>multiple computing cores. Each thread is performing a unique operation.</a:t>
            </a:r>
          </a:p>
          <a:p>
            <a:pPr lvl="1"/>
            <a:r>
              <a:rPr lang="en-US" dirty="0"/>
              <a:t>Different threads may be operating on the same data, or they may be operating on different data. </a:t>
            </a:r>
          </a:p>
          <a:p>
            <a:r>
              <a:rPr lang="en-US" dirty="0"/>
              <a:t>Data parallelism involves the distribution of data across multiple cores and task parallelism on the distribution of tasks across multiple cores </a:t>
            </a:r>
          </a:p>
        </p:txBody>
      </p:sp>
    </p:spTree>
    <p:extLst>
      <p:ext uri="{BB962C8B-B14F-4D97-AF65-F5344CB8AC3E}">
        <p14:creationId xmlns:p14="http://schemas.microsoft.com/office/powerpoint/2010/main" val="334223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2A5D-E9F7-E348-BFDB-473332DE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Threads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2ACE9-56E4-FA49-A12F-96D71846B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are implemented in following two ways : </a:t>
            </a:r>
          </a:p>
          <a:p>
            <a:r>
              <a:rPr lang="en-US" b="1" dirty="0"/>
              <a:t>User Level Threads (ULT) </a:t>
            </a:r>
          </a:p>
          <a:p>
            <a:r>
              <a:rPr lang="en-US" b="1" dirty="0"/>
              <a:t>Kernel Level Threads (KLT)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1930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5091-4278-CF4F-9C0B-B80DFAF1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Level Threads (ULT)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3D93-47A8-B94D-9ECE-AFB6DD977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level thread implement in user level libraries, so thread switching does not need to call operating system and to cause interrupt to the kernel. </a:t>
            </a:r>
          </a:p>
          <a:p>
            <a:r>
              <a:rPr lang="en-US" dirty="0"/>
              <a:t>In fact, the kernel knows nothing about user level threads and manages them as if they were single-threaded process.</a:t>
            </a:r>
          </a:p>
        </p:txBody>
      </p:sp>
    </p:spTree>
    <p:extLst>
      <p:ext uri="{BB962C8B-B14F-4D97-AF65-F5344CB8AC3E}">
        <p14:creationId xmlns:p14="http://schemas.microsoft.com/office/powerpoint/2010/main" val="2800303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D8FD-CEB7-2B4B-A7A0-18333EF8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Level Threads (ULT)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3BDF-12AF-CC45-991B-E8F6CFE11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Advantages of ULT : </a:t>
            </a:r>
          </a:p>
          <a:p>
            <a:r>
              <a:rPr lang="en-US" dirty="0"/>
              <a:t>User level threads does not require modification to operating system.</a:t>
            </a:r>
          </a:p>
          <a:p>
            <a:r>
              <a:rPr lang="en-US" dirty="0"/>
              <a:t>Easy to represent and manage.</a:t>
            </a:r>
          </a:p>
          <a:p>
            <a:r>
              <a:rPr lang="en-US" dirty="0"/>
              <a:t>User level thread can run on any operating system. </a:t>
            </a:r>
          </a:p>
          <a:p>
            <a:r>
              <a:rPr lang="en-US" dirty="0"/>
              <a:t>User level threads are fast and efficient. </a:t>
            </a:r>
          </a:p>
          <a:p>
            <a:r>
              <a:rPr lang="en-US" b="1" dirty="0"/>
              <a:t>Disadvantages of ULT : </a:t>
            </a:r>
          </a:p>
          <a:p>
            <a:r>
              <a:rPr lang="en-US" dirty="0"/>
              <a:t>There is a lack of coordination between threads and operating system kernel. </a:t>
            </a:r>
          </a:p>
          <a:p>
            <a:r>
              <a:rPr lang="en-US" dirty="0"/>
              <a:t>ULT require non-blocking system call (i.e. Multithreaded kernel) </a:t>
            </a:r>
          </a:p>
        </p:txBody>
      </p:sp>
    </p:spTree>
    <p:extLst>
      <p:ext uri="{BB962C8B-B14F-4D97-AF65-F5344CB8AC3E}">
        <p14:creationId xmlns:p14="http://schemas.microsoft.com/office/powerpoint/2010/main" val="241201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B03E-BFE1-0141-B68A-17F16FDE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Level Threads (KLT)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746EB-8EB9-2F4F-AC0B-A609AD85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method, the kernel knows about and manages the threads. No runtime system is needed in this case. </a:t>
            </a:r>
          </a:p>
          <a:p>
            <a:r>
              <a:rPr lang="en-US" dirty="0"/>
              <a:t>Operating system kernel provides system call to create and manage threads.</a:t>
            </a:r>
          </a:p>
        </p:txBody>
      </p:sp>
    </p:spTree>
    <p:extLst>
      <p:ext uri="{BB962C8B-B14F-4D97-AF65-F5344CB8AC3E}">
        <p14:creationId xmlns:p14="http://schemas.microsoft.com/office/powerpoint/2010/main" val="873540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B73C-E97C-EF47-BB4C-DCC5A008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Level Threads (KLT)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F123-C10C-D64A-A2D7-943F48553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Advantages of KLT : </a:t>
            </a:r>
          </a:p>
          <a:p>
            <a:r>
              <a:rPr lang="en-US" dirty="0"/>
              <a:t>Kernel can simultaneously schedule multiple threads from the same process on multiple processes.</a:t>
            </a:r>
          </a:p>
          <a:p>
            <a:r>
              <a:rPr lang="en-US" dirty="0"/>
              <a:t>If one thread in a process is blocked the kernel can schedule another thread of the same process.</a:t>
            </a:r>
          </a:p>
          <a:p>
            <a:r>
              <a:rPr lang="en-US" dirty="0"/>
              <a:t>Kernel routines themselves can multithreaded. </a:t>
            </a:r>
          </a:p>
          <a:p>
            <a:r>
              <a:rPr lang="en-US" b="1" dirty="0"/>
              <a:t>Disadvantages of KLT : </a:t>
            </a:r>
          </a:p>
          <a:p>
            <a:r>
              <a:rPr lang="en-US" dirty="0"/>
              <a:t>Kernel thread are generally slower to create and manage than the user threads. </a:t>
            </a:r>
          </a:p>
          <a:p>
            <a:r>
              <a:rPr lang="en-US" dirty="0"/>
              <a:t>Kernel requires Thread Control Block (TCB) for each thread in the pool, hence complexity increases.</a:t>
            </a:r>
          </a:p>
        </p:txBody>
      </p:sp>
    </p:spTree>
    <p:extLst>
      <p:ext uri="{BB962C8B-B14F-4D97-AF65-F5344CB8AC3E}">
        <p14:creationId xmlns:p14="http://schemas.microsoft.com/office/powerpoint/2010/main" val="328224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1418-6768-DA48-99D1-A5716805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ULT and KLT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D854F-CA3B-8243-929B-71FEC0F049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User Level Thread </a:t>
            </a:r>
          </a:p>
          <a:p>
            <a:r>
              <a:rPr lang="en-US" dirty="0"/>
              <a:t>User level thread are faster to create and manage. </a:t>
            </a:r>
          </a:p>
          <a:p>
            <a:r>
              <a:rPr lang="en-US" dirty="0"/>
              <a:t>Implementation is by a thread library at the user level.</a:t>
            </a:r>
          </a:p>
          <a:p>
            <a:r>
              <a:rPr lang="en-US" dirty="0"/>
              <a:t>ULT is generic and can run on any operating system. </a:t>
            </a:r>
          </a:p>
          <a:p>
            <a:r>
              <a:rPr lang="en-US" dirty="0"/>
              <a:t>Multi-Threaded can not take advantages of multiprocessing.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79158-DAFC-6F40-8A9E-196EA5EAC3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Kernel Level Thread</a:t>
            </a:r>
          </a:p>
          <a:p>
            <a:r>
              <a:rPr lang="en-US" dirty="0"/>
              <a:t>Kernel level thread are slower to create and manage.</a:t>
            </a:r>
          </a:p>
          <a:p>
            <a:r>
              <a:rPr lang="en-US" dirty="0"/>
              <a:t>Operating system supports creation of kernel level threads.</a:t>
            </a:r>
          </a:p>
          <a:p>
            <a:r>
              <a:rPr lang="en-US" dirty="0"/>
              <a:t>KLT is specific to the operating system.</a:t>
            </a:r>
          </a:p>
          <a:p>
            <a:r>
              <a:rPr lang="en-US" dirty="0"/>
              <a:t>Kernel routines themselves can be multithreaded. </a:t>
            </a:r>
          </a:p>
        </p:txBody>
      </p:sp>
    </p:spTree>
    <p:extLst>
      <p:ext uri="{BB962C8B-B14F-4D97-AF65-F5344CB8AC3E}">
        <p14:creationId xmlns:p14="http://schemas.microsoft.com/office/powerpoint/2010/main" val="213791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2DAF-DE7D-CE41-9AB9-A8D9670A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Thread 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6A40-A2C4-394E-A260-B89BE2C88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thread is a basic unit of CPU utilization.</a:t>
            </a:r>
            <a:endParaRPr lang="en-US" sz="2400" dirty="0">
              <a:latin typeface="Times" pitchFamily="2" charset="0"/>
            </a:endParaRPr>
          </a:p>
          <a:p>
            <a:r>
              <a:rPr lang="en-US" sz="2400" dirty="0">
                <a:latin typeface="Times" pitchFamily="2" charset="0"/>
              </a:rPr>
              <a:t>A thread is a flow of execution through the process code, with its own program counter, system registers and stack. </a:t>
            </a:r>
          </a:p>
          <a:p>
            <a:r>
              <a:rPr lang="en-US" sz="2400" dirty="0">
                <a:latin typeface="Times" pitchFamily="2" charset="0"/>
              </a:rPr>
              <a:t>A thread is also called a light weight process. </a:t>
            </a:r>
          </a:p>
          <a:p>
            <a:r>
              <a:rPr lang="en-US" sz="2400" dirty="0">
                <a:latin typeface="Times" pitchFamily="2" charset="0"/>
              </a:rPr>
              <a:t>Threads provide a way to improve application performance through parallelism. Each thread belongs to exactly one process and no thread can exist outside a process.</a:t>
            </a:r>
          </a:p>
        </p:txBody>
      </p:sp>
    </p:spTree>
    <p:extLst>
      <p:ext uri="{BB962C8B-B14F-4D97-AF65-F5344CB8AC3E}">
        <p14:creationId xmlns:p14="http://schemas.microsoft.com/office/powerpoint/2010/main" val="20637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E587C666-1699-5944-96A7-BFB6B7059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Multithreading Models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CD113CF2-3D03-6A4C-BF6A-F88058F28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Many-to-One (User Level Threading)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One-to-One (Kernel Level Threading)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Many-to-Many (Hybrid Threading)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744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4892-FC4C-0647-AD6B-BAE8ADAF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Many-to-One (User Level Threading)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A28B8E-018C-324C-ABB1-47A778A4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Many user-level threads mapped to single kernel thread.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Kernel thread can be thought of as the main process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If one thread blocks, the entire process blocks</a:t>
            </a: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Examples:</a:t>
            </a:r>
          </a:p>
          <a:p>
            <a:pPr lvl="1"/>
            <a:r>
              <a:rPr lang="en-US" altLang="en-US" sz="18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Solaris Green Threads</a:t>
            </a:r>
          </a:p>
          <a:p>
            <a:pPr lvl="1"/>
            <a:r>
              <a:rPr lang="en-US" altLang="en-US" sz="18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GNU Portable Threads</a:t>
            </a:r>
          </a:p>
          <a:p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13F0C03-6260-2B4E-935C-F993F792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373" r="12500" b="1830"/>
          <a:stretch>
            <a:fillRect/>
          </a:stretch>
        </p:blipFill>
        <p:spPr bwMode="auto">
          <a:xfrm>
            <a:off x="5798127" y="1825626"/>
            <a:ext cx="4965700" cy="4351338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62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5E63-440D-CA4A-9D99-8F92E68A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451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One-to-One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6FF90-248A-1544-8860-8BD99DF6B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073"/>
            <a:ext cx="10515600" cy="2230654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Each user-level thread maps to kernel thread.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Each thread is independently schedulable by the kernel, so if one thread blocks, others can still run.</a:t>
            </a:r>
            <a:endParaRPr lang="en-US" altLang="en-US" dirty="0"/>
          </a:p>
          <a:p>
            <a:r>
              <a:rPr lang="en-US" altLang="en-US" dirty="0"/>
              <a:t>Examples</a:t>
            </a:r>
          </a:p>
          <a:p>
            <a:pPr>
              <a:buFont typeface="Arial Unicode MS" panose="020B0604020202020204" pitchFamily="34" charset="-128"/>
              <a:buNone/>
            </a:pPr>
            <a:r>
              <a:rPr lang="en-US" altLang="en-US" dirty="0"/>
              <a:t>	- Windows 95/98/NT/2000</a:t>
            </a:r>
          </a:p>
          <a:p>
            <a:pPr>
              <a:buFont typeface="Arial Unicode MS" panose="020B0604020202020204" pitchFamily="34" charset="-128"/>
              <a:buNone/>
            </a:pPr>
            <a:r>
              <a:rPr lang="en-US" altLang="en-US" dirty="0"/>
              <a:t>	- Linux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F8DB55-B075-D247-B2C3-274E900B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t="25514" r="3329" b="25290"/>
          <a:stretch>
            <a:fillRect/>
          </a:stretch>
        </p:blipFill>
        <p:spPr bwMode="auto">
          <a:xfrm>
            <a:off x="2632363" y="3987439"/>
            <a:ext cx="6815138" cy="2646363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836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CBE3-2C52-D14F-910C-EA054AB2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Many-to-Many (Hybrid Threading)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A003-27D4-8942-AA66-C9C984881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545" cy="4351338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Allows many user level threads to be mapped to many kernel threads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More complex to implement than either kernel or user threads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E.g. Windows 2000 with the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ThreadFiber</a:t>
            </a:r>
            <a:r>
              <a:rPr lang="en-US" altLang="en-US" dirty="0">
                <a:ea typeface="ＭＳ Ｐゴシック" panose="020B0600070205080204" pitchFamily="34" charset="-128"/>
              </a:rPr>
              <a:t> package</a:t>
            </a:r>
          </a:p>
          <a:p>
            <a:endParaRPr lang="en-US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55FFA54-CB49-C346-9D82-4DFE55896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800225"/>
            <a:ext cx="5153025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307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8D3F-5C39-C149-A55E-7326AB57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Thread Libraries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58A7E-3254-D541-9C8C-D88101836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thread library </a:t>
            </a:r>
            <a:r>
              <a:rPr lang="en-US" dirty="0"/>
              <a:t>provides the programmer an API for creating and managing threads. </a:t>
            </a:r>
          </a:p>
          <a:p>
            <a:r>
              <a:rPr lang="en-US" dirty="0"/>
              <a:t>There are two primary ways of implementing a thread library. </a:t>
            </a:r>
          </a:p>
          <a:p>
            <a:r>
              <a:rPr lang="en-US" dirty="0"/>
              <a:t>The first approach is to provide a library entirely in user space with no kernel support. </a:t>
            </a:r>
          </a:p>
          <a:p>
            <a:r>
              <a:rPr lang="en-US" dirty="0"/>
              <a:t>The second approach is to implement a kernel-level library supported directly by the operating system. </a:t>
            </a:r>
          </a:p>
          <a:p>
            <a:r>
              <a:rPr lang="en-US" dirty="0"/>
              <a:t>Three main thread libraries are in use today: (1) POSIX </a:t>
            </a:r>
            <a:r>
              <a:rPr lang="en-US" dirty="0" err="1"/>
              <a:t>Pthreads</a:t>
            </a:r>
            <a:r>
              <a:rPr lang="en-US" dirty="0"/>
              <a:t>, (2) Win32, and (3) Java. </a:t>
            </a:r>
            <a:r>
              <a:rPr lang="en-US" dirty="0" err="1"/>
              <a:t>Pthreads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52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E8CB-2135-2D40-95A1-4782463B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Threading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A9AE-078A-954F-B77D-21ABD056A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Semantics of </a:t>
            </a:r>
            <a:r>
              <a:rPr lang="en-US" altLang="en-US" b="1" dirty="0">
                <a:ea typeface="ＭＳ Ｐゴシック" panose="020B0600070205080204" pitchFamily="34" charset="-128"/>
              </a:rPr>
              <a:t>fork()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ea typeface="ＭＳ Ｐゴシック" panose="020B0600070205080204" pitchFamily="34" charset="-128"/>
              </a:rPr>
              <a:t>exec()</a:t>
            </a:r>
            <a:r>
              <a:rPr lang="en-US" altLang="en-US" dirty="0">
                <a:ea typeface="ＭＳ Ｐゴシック" panose="020B0600070205080204" pitchFamily="34" charset="-128"/>
              </a:rPr>
              <a:t> system calls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Thread cancellation</a:t>
            </a:r>
            <a:r>
              <a:rPr lang="en-US" altLang="en-US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of </a:t>
            </a:r>
            <a: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target thread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Asynchronous or deferred</a:t>
            </a:r>
          </a:p>
          <a:p>
            <a:pPr lvl="1"/>
            <a:endParaRPr lang="en-US" altLang="en-US" sz="2800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Signal </a:t>
            </a:r>
            <a:r>
              <a:rPr lang="en-US" altLang="en-US" dirty="0">
                <a:ea typeface="ＭＳ Ｐゴシック" panose="020B0600070205080204" pitchFamily="34" charset="-128"/>
              </a:rPr>
              <a:t>handling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Thread pools</a:t>
            </a:r>
          </a:p>
          <a:p>
            <a:endParaRPr lang="en-US" altLang="en-US" b="1" dirty="0">
              <a:solidFill>
                <a:srgbClr val="3366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Thread-specific data</a:t>
            </a:r>
          </a:p>
          <a:p>
            <a:endParaRPr lang="en-US" altLang="en-US" b="1" dirty="0">
              <a:solidFill>
                <a:srgbClr val="3366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Scheduler activations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91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630D-7130-AA4C-BD08-BE11CBC2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Semantics of fork() and exec() system calls</a:t>
            </a:r>
            <a:endParaRPr lang="en-US" b="1" dirty="0">
              <a:solidFill>
                <a:srgbClr val="3366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18A0-4413-FE43-948A-75367A2D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fork () function creates a copy of the process.</a:t>
            </a:r>
          </a:p>
          <a:p>
            <a:r>
              <a:rPr lang="en-US" dirty="0"/>
              <a:t>Recall that when fork() is called, a separate, duplicate process is created</a:t>
            </a:r>
          </a:p>
          <a:p>
            <a:r>
              <a:rPr lang="en-US" dirty="0"/>
              <a:t> How should fork() behave in a multithreaded program? </a:t>
            </a:r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i="1" dirty="0"/>
              <a:t>Should all threads be duplicated? </a:t>
            </a:r>
          </a:p>
          <a:p>
            <a:pPr marL="0" indent="0">
              <a:buNone/>
            </a:pPr>
            <a:r>
              <a:rPr lang="en-US" i="1" dirty="0"/>
              <a:t>          Should only the thread that made the call to fork() be duplicated?</a:t>
            </a:r>
          </a:p>
          <a:p>
            <a:pPr marL="0" indent="0">
              <a:buNone/>
            </a:pPr>
            <a:r>
              <a:rPr lang="en-US" dirty="0"/>
              <a:t>The exec() system call continues to behave as expected .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i="1" dirty="0"/>
              <a:t>Replaces the entire process that called it, including all threads.</a:t>
            </a:r>
          </a:p>
        </p:txBody>
      </p:sp>
    </p:spTree>
    <p:extLst>
      <p:ext uri="{BB962C8B-B14F-4D97-AF65-F5344CB8AC3E}">
        <p14:creationId xmlns:p14="http://schemas.microsoft.com/office/powerpoint/2010/main" val="7588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13774-7E28-FF44-842E-A8607BCA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Thread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DE3-FC99-CC47-B253-98376D410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Thread cancellation </a:t>
            </a:r>
            <a:r>
              <a:rPr lang="en-US" dirty="0"/>
              <a:t>is the act of terminating a thread before it has completed.</a:t>
            </a:r>
          </a:p>
          <a:p>
            <a:r>
              <a:rPr lang="en-US" dirty="0"/>
              <a:t> Example - clicking the stop button on your web browser will stop the thread that is rendering the web page</a:t>
            </a:r>
          </a:p>
          <a:p>
            <a:r>
              <a:rPr lang="en-US" dirty="0"/>
              <a:t>The thread to be cancelled is called the target thread </a:t>
            </a:r>
          </a:p>
          <a:p>
            <a:r>
              <a:rPr lang="en-US" dirty="0"/>
              <a:t>Threads can be cancelled in a couple of ways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3000" b="1" dirty="0">
                <a:solidFill>
                  <a:srgbClr val="0070C0"/>
                </a:solidFill>
              </a:rPr>
              <a:t>Asynchronous</a:t>
            </a:r>
            <a:r>
              <a:rPr lang="en-US" b="1" dirty="0"/>
              <a:t> </a:t>
            </a:r>
            <a:r>
              <a:rPr lang="en-US" dirty="0"/>
              <a:t>cancellation terminates the target thread immediately  Thread may be in the middle of writing data ... not so good.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3000" b="1" dirty="0">
                <a:solidFill>
                  <a:srgbClr val="0070C0"/>
                </a:solidFill>
              </a:rPr>
              <a:t>Deferred cancellation </a:t>
            </a:r>
            <a:r>
              <a:rPr lang="en-US" dirty="0"/>
              <a:t>allows the target thread to periodically check if it should be cancelled .Allows thread to terminate itself in an orderly fashion.</a:t>
            </a:r>
          </a:p>
        </p:txBody>
      </p:sp>
    </p:spTree>
    <p:extLst>
      <p:ext uri="{BB962C8B-B14F-4D97-AF65-F5344CB8AC3E}">
        <p14:creationId xmlns:p14="http://schemas.microsoft.com/office/powerpoint/2010/main" val="127972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E806-C933-B548-9346-FFC1F8DB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Signal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10CB5-BD34-574F-BEED-786629E1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Signals are used in UNIX systems to notify a process that a particular event has occurred</a:t>
            </a:r>
          </a:p>
          <a:p>
            <a:r>
              <a:rPr lang="en-US" altLang="en-US" dirty="0"/>
              <a:t>A signal handler is used to process signals</a:t>
            </a:r>
          </a:p>
          <a:p>
            <a:pPr lvl="1">
              <a:buFont typeface="Webdings" pitchFamily="2" charset="2"/>
              <a:buAutoNum type="arabicPeriod"/>
            </a:pPr>
            <a:r>
              <a:rPr lang="en-US" altLang="en-US" sz="1800" dirty="0"/>
              <a:t>Signal is generated by particular event</a:t>
            </a:r>
          </a:p>
          <a:p>
            <a:pPr lvl="1">
              <a:buFont typeface="Webdings" pitchFamily="2" charset="2"/>
              <a:buAutoNum type="arabicPeriod"/>
            </a:pPr>
            <a:r>
              <a:rPr lang="en-US" altLang="en-US" sz="1800" dirty="0"/>
              <a:t>Signal is delivered to a process</a:t>
            </a:r>
          </a:p>
          <a:p>
            <a:pPr lvl="1">
              <a:buFont typeface="Webdings" pitchFamily="2" charset="2"/>
              <a:buAutoNum type="arabicPeriod"/>
            </a:pPr>
            <a:r>
              <a:rPr lang="en-US" altLang="en-US" sz="1800" dirty="0"/>
              <a:t>Signal is handled</a:t>
            </a:r>
            <a:endParaRPr lang="en-US" dirty="0"/>
          </a:p>
          <a:p>
            <a:r>
              <a:rPr lang="en-US" dirty="0"/>
              <a:t>In a multithreaded program, where should signals be delivered? - Options:  </a:t>
            </a:r>
          </a:p>
          <a:p>
            <a:pPr lvl="1">
              <a:buFont typeface="Webdings" pitchFamily="2" charset="2"/>
              <a:buAutoNum type="arabicPeriod"/>
            </a:pPr>
            <a:r>
              <a:rPr lang="en-US" sz="1800" dirty="0"/>
              <a:t> Deliver the signal to the thread to which the signal applies </a:t>
            </a:r>
          </a:p>
          <a:p>
            <a:pPr lvl="1">
              <a:buFont typeface="Webdings" pitchFamily="2" charset="2"/>
              <a:buAutoNum type="arabicPeriod"/>
            </a:pPr>
            <a:r>
              <a:rPr lang="en-US" sz="1800" dirty="0"/>
              <a:t>Deliver the signal to every thread in the process </a:t>
            </a:r>
          </a:p>
          <a:p>
            <a:pPr lvl="1">
              <a:buFont typeface="Webdings" pitchFamily="2" charset="2"/>
              <a:buAutoNum type="arabicPeriod"/>
            </a:pPr>
            <a:r>
              <a:rPr lang="en-US" sz="1800" dirty="0"/>
              <a:t>Deliver the signal only to certain threads in the process </a:t>
            </a:r>
          </a:p>
          <a:p>
            <a:pPr lvl="1">
              <a:buFont typeface="Webdings" pitchFamily="2" charset="2"/>
              <a:buAutoNum type="arabicPeriod"/>
            </a:pPr>
            <a:r>
              <a:rPr lang="en-US" sz="1800" dirty="0"/>
              <a:t>Assign a specific thread to receive all signals for the process</a:t>
            </a:r>
          </a:p>
        </p:txBody>
      </p:sp>
    </p:spTree>
    <p:extLst>
      <p:ext uri="{BB962C8B-B14F-4D97-AF65-F5344CB8AC3E}">
        <p14:creationId xmlns:p14="http://schemas.microsoft.com/office/powerpoint/2010/main" val="11813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4131-96CD-0948-90F8-286D2FBF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Thread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9D0A-C045-2A49-BC3C-B490E3FD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applications where threads are repeatedly being created/destroyed thread pools might provide a performance benefit.</a:t>
            </a:r>
          </a:p>
          <a:p>
            <a:r>
              <a:rPr lang="en-US" dirty="0"/>
              <a:t>A thread pool is a group of threads that have been pre-created and are available to do work as needed. </a:t>
            </a:r>
          </a:p>
          <a:p>
            <a:pPr lvl="1">
              <a:buSzPct val="100000"/>
            </a:pPr>
            <a:r>
              <a:rPr lang="en-US" dirty="0"/>
              <a:t>Threads may be created when the process starts </a:t>
            </a:r>
          </a:p>
          <a:p>
            <a:pPr lvl="1">
              <a:buSzPct val="100000"/>
            </a:pPr>
            <a:r>
              <a:rPr lang="en-US" dirty="0"/>
              <a:t>A thread may be kept in a queue until it is needed </a:t>
            </a:r>
          </a:p>
          <a:p>
            <a:pPr lvl="1">
              <a:buSzPct val="100000"/>
            </a:pPr>
            <a:r>
              <a:rPr lang="en-US" dirty="0"/>
              <a:t>After a thread finishes, it is placed back into a queue until it is needed again </a:t>
            </a:r>
          </a:p>
          <a:p>
            <a:pPr lvl="1">
              <a:buSzPct val="100000"/>
            </a:pPr>
            <a:r>
              <a:rPr lang="en-US" dirty="0"/>
              <a:t>Avoids the extra time needed to spawn new threads when they’re needed</a:t>
            </a:r>
          </a:p>
        </p:txBody>
      </p:sp>
    </p:spTree>
    <p:extLst>
      <p:ext uri="{BB962C8B-B14F-4D97-AF65-F5344CB8AC3E}">
        <p14:creationId xmlns:p14="http://schemas.microsoft.com/office/powerpoint/2010/main" val="202074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E9A24-E172-564E-8D81-258A144E3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67738"/>
            <a:ext cx="12043686" cy="6036079"/>
          </a:xfrm>
        </p:spPr>
      </p:pic>
    </p:spTree>
    <p:extLst>
      <p:ext uri="{BB962C8B-B14F-4D97-AF65-F5344CB8AC3E}">
        <p14:creationId xmlns:p14="http://schemas.microsoft.com/office/powerpoint/2010/main" val="142951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AEE-AC74-D649-A597-A4923240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Thread-specific data</a:t>
            </a:r>
            <a:b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EB04-0FBA-1C4E-8FB6-D3BEFB91B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Allows each thread to have its own copy of data.</a:t>
            </a:r>
          </a:p>
          <a:p>
            <a:r>
              <a:rPr lang="en-US" altLang="en-US" dirty="0"/>
              <a:t>Useful when you do not have control over the thread creation process (i.e., when using a thread pool).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89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7B17-6AF1-2147-8DC4-F2C899BF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Scheduler activations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02662-E1A8-6645-82EF-0D1F054DC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Many to Many models require communication to maintain the appropriate number of kernel threads allocated to the application.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/>
              <a:t>upcalls</a:t>
            </a:r>
            <a:r>
              <a:rPr lang="en-US" altLang="en-US" dirty="0"/>
              <a:t> - a communication mechanism from the kernel to the thread library.</a:t>
            </a:r>
          </a:p>
          <a:p>
            <a:r>
              <a:rPr lang="en-US" altLang="en-US" dirty="0"/>
              <a:t>This communication allows an application to maintain the correct number kernel threads.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C75C-C8A8-2B48-AEAD-08C38E58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threaded Process and Multi-threaded Process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A7AB629-52C8-9940-91C3-AD1FB36E69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4603" y="1825625"/>
            <a:ext cx="658279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28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F375-8181-1949-A371-2683A9FE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Process and Threads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3C029-2B1E-5147-A4D7-ACA4A88E2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18856"/>
            <a:ext cx="5715000" cy="4606635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imes" pitchFamily="2" charset="0"/>
              </a:rPr>
              <a:t> Process </a:t>
            </a:r>
          </a:p>
          <a:p>
            <a:r>
              <a:rPr lang="en-US" sz="2000" dirty="0">
                <a:latin typeface="Times" pitchFamily="2" charset="0"/>
              </a:rPr>
              <a:t>Process is heavy weight or resource intensive. </a:t>
            </a:r>
          </a:p>
          <a:p>
            <a:r>
              <a:rPr lang="en-US" sz="2000" dirty="0">
                <a:latin typeface="Times" pitchFamily="2" charset="0"/>
              </a:rPr>
              <a:t>Process switching needs interaction with operating system.</a:t>
            </a:r>
          </a:p>
          <a:p>
            <a:r>
              <a:rPr lang="en-US" sz="2000" dirty="0">
                <a:latin typeface="Times" pitchFamily="2" charset="0"/>
              </a:rPr>
              <a:t>In multiple processing environments each process executes the same code but has its own memory and file resources. </a:t>
            </a:r>
          </a:p>
          <a:p>
            <a:r>
              <a:rPr lang="en-US" sz="2000" dirty="0">
                <a:latin typeface="Times" pitchFamily="2" charset="0"/>
              </a:rPr>
              <a:t>If one process is blocked then no other process can execute until the first process is unblocked.</a:t>
            </a:r>
          </a:p>
          <a:p>
            <a:r>
              <a:rPr lang="en-US" sz="2000" dirty="0">
                <a:latin typeface="Times" pitchFamily="2" charset="0"/>
              </a:rPr>
              <a:t>Multiple processes without using threads use more resources. </a:t>
            </a:r>
          </a:p>
          <a:p>
            <a:r>
              <a:rPr lang="en-US" sz="2000" dirty="0">
                <a:latin typeface="Times" pitchFamily="2" charset="0"/>
              </a:rPr>
              <a:t>In multiple processes each process operates independently of the others.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576902-8889-964F-AD60-F19BE512F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8129" y="1981203"/>
            <a:ext cx="4779580" cy="377762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imes" pitchFamily="2" charset="0"/>
              </a:rPr>
              <a:t>Threads</a:t>
            </a:r>
          </a:p>
          <a:p>
            <a:r>
              <a:rPr lang="en-US" sz="2000" dirty="0">
                <a:latin typeface="Times" pitchFamily="2" charset="0"/>
              </a:rPr>
              <a:t>Thread is light weight taking lesser resources than a process.</a:t>
            </a:r>
          </a:p>
          <a:p>
            <a:r>
              <a:rPr lang="en-US" sz="2000" dirty="0">
                <a:latin typeface="Times" pitchFamily="2" charset="0"/>
              </a:rPr>
              <a:t>All threads can share same set of open files, child processes.</a:t>
            </a:r>
          </a:p>
          <a:p>
            <a:r>
              <a:rPr lang="en-US" sz="2000" dirty="0">
                <a:latin typeface="Times" pitchFamily="2" charset="0"/>
              </a:rPr>
              <a:t>While one thread is blocked and waiting, second thread in the same task can run.</a:t>
            </a:r>
          </a:p>
          <a:p>
            <a:r>
              <a:rPr lang="en-US" sz="2000" dirty="0">
                <a:latin typeface="Times" pitchFamily="2" charset="0"/>
              </a:rPr>
              <a:t>Multiple threaded processes use fewer resources</a:t>
            </a:r>
          </a:p>
          <a:p>
            <a:r>
              <a:rPr lang="en-US" sz="2000" dirty="0">
                <a:latin typeface="Times" pitchFamily="2" charset="0"/>
              </a:rPr>
              <a:t>One thread can read, write or change another thread's data.</a:t>
            </a:r>
          </a:p>
        </p:txBody>
      </p:sp>
    </p:spTree>
    <p:extLst>
      <p:ext uri="{BB962C8B-B14F-4D97-AF65-F5344CB8AC3E}">
        <p14:creationId xmlns:p14="http://schemas.microsoft.com/office/powerpoint/2010/main" val="43306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769583-0787-D04F-AF3C-4767FF6B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Threads 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E11536-92FD-E144-B687-3F1425303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770" y="1306286"/>
            <a:ext cx="11422743" cy="5249863"/>
          </a:xfrm>
        </p:spPr>
      </p:pic>
    </p:spTree>
    <p:extLst>
      <p:ext uri="{BB962C8B-B14F-4D97-AF65-F5344CB8AC3E}">
        <p14:creationId xmlns:p14="http://schemas.microsoft.com/office/powerpoint/2010/main" val="142821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a system with a single computing core, concurrency merely means that the execution of the threads will be interleaved over time, because the processing core is capable of executing only one thread at a time. </a:t>
            </a:r>
          </a:p>
          <a:p>
            <a:r>
              <a:rPr lang="en-US" dirty="0"/>
              <a:t>On a system with multiple cores, however, concurrency means that the threads can run in parallel, because the system can assign a separate thread to each core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3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64" y="1545464"/>
            <a:ext cx="8047379" cy="3922008"/>
          </a:xfrm>
        </p:spPr>
      </p:pic>
    </p:spTree>
    <p:extLst>
      <p:ext uri="{BB962C8B-B14F-4D97-AF65-F5344CB8AC3E}">
        <p14:creationId xmlns:p14="http://schemas.microsoft.com/office/powerpoint/2010/main" val="200333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04" y="1079585"/>
            <a:ext cx="9226904" cy="2230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8" y="3249980"/>
            <a:ext cx="8816378" cy="31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2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2524</TotalTime>
  <Words>1425</Words>
  <Application>Microsoft Office PowerPoint</Application>
  <PresentationFormat>Widescreen</PresentationFormat>
  <Paragraphs>174</Paragraphs>
  <Slides>31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Threads (operating System) </vt:lpstr>
      <vt:lpstr>What is Thread ? </vt:lpstr>
      <vt:lpstr>PowerPoint Presentation</vt:lpstr>
      <vt:lpstr>Single threaded Process and Multi-threaded Process</vt:lpstr>
      <vt:lpstr>Difference between Process and Threads</vt:lpstr>
      <vt:lpstr>Benefits of Threads :</vt:lpstr>
      <vt:lpstr>Multicore Programming </vt:lpstr>
      <vt:lpstr>PowerPoint Presentation</vt:lpstr>
      <vt:lpstr>PowerPoint Presentation</vt:lpstr>
      <vt:lpstr>PowerPoint Presentation</vt:lpstr>
      <vt:lpstr>Multicore Programming</vt:lpstr>
      <vt:lpstr>PowerPoint Presentation</vt:lpstr>
      <vt:lpstr>Types of Parallelism </vt:lpstr>
      <vt:lpstr>Types of Threads :</vt:lpstr>
      <vt:lpstr>User Level Threads (ULT) :</vt:lpstr>
      <vt:lpstr>User Level Threads (ULT) :</vt:lpstr>
      <vt:lpstr>Kernel Level Threads (KLT) :</vt:lpstr>
      <vt:lpstr>Kernel Level Threads (KLT) :</vt:lpstr>
      <vt:lpstr>Difference between ULT and KLT</vt:lpstr>
      <vt:lpstr>Multithreading Models</vt:lpstr>
      <vt:lpstr>Many-to-One (User Level Threading)</vt:lpstr>
      <vt:lpstr>One-to-One</vt:lpstr>
      <vt:lpstr>Many-to-Many (Hybrid Threading)</vt:lpstr>
      <vt:lpstr>Thread Libraries</vt:lpstr>
      <vt:lpstr>Threading Issues</vt:lpstr>
      <vt:lpstr>Semantics of fork() and exec() system calls</vt:lpstr>
      <vt:lpstr>Thread Cancellation</vt:lpstr>
      <vt:lpstr>Signal Handling</vt:lpstr>
      <vt:lpstr>Thread Pools</vt:lpstr>
      <vt:lpstr>Thread-specific data </vt:lpstr>
      <vt:lpstr>Scheduler activations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Threads (operating System)</dc:title>
  <dc:creator>Microsoft Office User</dc:creator>
  <cp:lastModifiedBy>Abdullah Ahmad</cp:lastModifiedBy>
  <cp:revision>35</cp:revision>
  <dcterms:created xsi:type="dcterms:W3CDTF">2021-11-12T05:46:04Z</dcterms:created>
  <dcterms:modified xsi:type="dcterms:W3CDTF">2022-05-26T08:11:02Z</dcterms:modified>
</cp:coreProperties>
</file>